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8" r:id="rId2"/>
    <p:sldId id="316" r:id="rId3"/>
    <p:sldId id="315" r:id="rId4"/>
    <p:sldId id="319" r:id="rId5"/>
    <p:sldId id="318" r:id="rId6"/>
    <p:sldId id="312" r:id="rId7"/>
    <p:sldId id="369" r:id="rId8"/>
    <p:sldId id="320" r:id="rId9"/>
    <p:sldId id="321" r:id="rId10"/>
    <p:sldId id="370" r:id="rId11"/>
    <p:sldId id="349" r:id="rId12"/>
    <p:sldId id="334" r:id="rId13"/>
    <p:sldId id="371" r:id="rId14"/>
    <p:sldId id="353" r:id="rId15"/>
    <p:sldId id="332" r:id="rId16"/>
    <p:sldId id="372" r:id="rId17"/>
    <p:sldId id="364" r:id="rId18"/>
    <p:sldId id="365" r:id="rId19"/>
    <p:sldId id="373" r:id="rId20"/>
    <p:sldId id="351" r:id="rId21"/>
    <p:sldId id="329" r:id="rId22"/>
    <p:sldId id="374" r:id="rId23"/>
    <p:sldId id="347" r:id="rId24"/>
    <p:sldId id="323" r:id="rId25"/>
    <p:sldId id="375" r:id="rId26"/>
    <p:sldId id="352" r:id="rId27"/>
    <p:sldId id="336" r:id="rId28"/>
    <p:sldId id="376" r:id="rId29"/>
    <p:sldId id="342" r:id="rId30"/>
    <p:sldId id="331" r:id="rId31"/>
    <p:sldId id="377" r:id="rId32"/>
    <p:sldId id="348" r:id="rId33"/>
    <p:sldId id="360" r:id="rId34"/>
    <p:sldId id="378" r:id="rId35"/>
    <p:sldId id="356" r:id="rId36"/>
    <p:sldId id="330" r:id="rId37"/>
    <p:sldId id="379" r:id="rId38"/>
    <p:sldId id="345" r:id="rId39"/>
    <p:sldId id="325" r:id="rId40"/>
    <p:sldId id="380" r:id="rId41"/>
    <p:sldId id="366" r:id="rId42"/>
    <p:sldId id="367" r:id="rId43"/>
    <p:sldId id="368" r:id="rId4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  <a:srgbClr val="800000"/>
    <a:srgbClr val="F8F8F8"/>
    <a:srgbClr val="FFCC66"/>
    <a:srgbClr val="FF3399"/>
    <a:srgbClr val="3399FF"/>
    <a:srgbClr val="990033"/>
    <a:srgbClr val="99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0" autoAdjust="0"/>
    <p:restoredTop sz="90860" autoAdjust="0"/>
  </p:normalViewPr>
  <p:slideViewPr>
    <p:cSldViewPr>
      <p:cViewPr varScale="1">
        <p:scale>
          <a:sx n="80" d="100"/>
          <a:sy n="80" d="100"/>
        </p:scale>
        <p:origin x="10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3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1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D0E63F-FD34-4B3A-96CB-ABC9C32B87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D788-977C-4F52-A918-CA4040337B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7CED-723A-435C-A50D-DAF856888F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3B7A-BC13-491D-8D84-40F7219709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20EBF-DD2F-4F9A-8C0A-21EF136DE0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AE5C-B5FE-4E3C-B2CC-D0284D9084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9FA89-73B4-4A60-9847-BB16DC4153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F2F3-5BF5-49F2-B018-AD3E40F5D6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A758-D76D-43F7-B7BD-B45B103648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C3CE-04CB-44A6-ADE0-BD02EB51F4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7796-2C3F-4398-B78A-B3F1BAD3AF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EFD3-96E3-4111-86E9-66A3632FC4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FE7D-5127-45A7-8BB1-8F9A63ACCD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6C2E07A-6EE0-4BC7-9D27-AF525D86D4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571472" y="1357298"/>
            <a:ext cx="5357818" cy="3548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Berlin Sans FB Demi" pitchFamily="34" charset="0"/>
              </a:rPr>
              <a:t>Connais-tu</a:t>
            </a:r>
            <a:endParaRPr lang="fr-FR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Berlin Sans FB Demi" pitchFamily="34" charset="0"/>
            </a:endParaRPr>
          </a:p>
          <a:p>
            <a:pPr algn="ctr"/>
            <a:r>
              <a:rPr lang="fr-F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Berlin Sans FB Demi" pitchFamily="34" charset="0"/>
              </a:rPr>
              <a:t>Les 12 apôtres ?</a:t>
            </a:r>
            <a:endParaRPr lang="fr-FR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51" name="WordArt 11"/>
          <p:cNvSpPr>
            <a:spLocks noChangeArrowheads="1" noChangeShapeType="1" noTextEdit="1"/>
          </p:cNvSpPr>
          <p:nvPr/>
        </p:nvSpPr>
        <p:spPr bwMode="auto">
          <a:xfrm>
            <a:off x="6248400" y="838200"/>
            <a:ext cx="2057400" cy="538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7158" y="550070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Berlin Sans FB Demi" pitchFamily="34" charset="0"/>
                <a:ea typeface="Segoe UI Black" pitchFamily="34" charset="0"/>
              </a:rPr>
              <a:t>Attention, il faut cliquer pour faire avancer</a:t>
            </a:r>
            <a:endParaRPr lang="fr-FR" sz="3200" dirty="0">
              <a:latin typeface="Berlin Sans FB Demi" pitchFamily="34" charset="0"/>
              <a:ea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2ème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</a:t>
            </a:r>
            <a:r>
              <a:rPr lang="fr-FR" sz="5400" dirty="0" smtClean="0"/>
              <a:t> </a:t>
            </a:r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m’aime  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43042" y="5643578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Apôtre n°</a:t>
            </a:r>
            <a:r>
              <a:rPr lang="fr-FR" sz="4800" kern="0" dirty="0" smtClean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3</a:t>
            </a: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715172" cy="496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2776738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latin typeface="Comic Sans MS" pitchFamily="66" charset="0"/>
              </a:rPr>
              <a:t>Utilisez l’alphabet suivant pour découvrir son nom</a:t>
            </a:r>
          </a:p>
          <a:p>
            <a:pPr algn="ctr">
              <a:spcBef>
                <a:spcPct val="50000"/>
              </a:spcBef>
            </a:pPr>
            <a:endParaRPr lang="fr-FR" sz="40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3200" b="1" dirty="0" smtClean="0">
              <a:latin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fr-FR" sz="1400" b="1" dirty="0" smtClean="0">
              <a:latin typeface="Wingdings" pitchFamily="2" charset="2"/>
            </a:endParaRP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latin typeface="Wingdings" pitchFamily="2" charset="2"/>
              </a:rPr>
              <a:t>JACQUES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428604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800" dirty="0" smtClean="0">
                <a:solidFill>
                  <a:srgbClr val="FF0000"/>
                </a:solidFill>
                <a:latin typeface="Berlin Sans FB Demi" pitchFamily="34" charset="0"/>
              </a:rPr>
              <a:t>Cet apôtre est le frère d’un des 4 évangélistes. Il est aussi pêcheur.</a:t>
            </a:r>
          </a:p>
          <a:p>
            <a:pPr algn="ctr">
              <a:spcBef>
                <a:spcPts val="0"/>
              </a:spcBef>
            </a:pPr>
            <a:r>
              <a:rPr lang="fr-FR" sz="3600" dirty="0" smtClean="0">
                <a:solidFill>
                  <a:srgbClr val="FF0000"/>
                </a:solidFill>
                <a:latin typeface="Berlin Sans FB Demi" pitchFamily="34" charset="0"/>
              </a:rPr>
              <a:t>                        Dans ta bible : Mc. 3, 17</a:t>
            </a:r>
            <a:endParaRPr lang="fr-FR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252955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00034" y="4243406"/>
          <a:ext cx="82153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A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B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C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D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E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F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G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H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I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J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K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L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M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A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B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C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D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E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F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G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H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I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J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K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L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M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N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O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P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Q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R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S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T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U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V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W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Y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Z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N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O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P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Q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R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S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T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U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V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W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Y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Z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3ème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 il gardera  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43042" y="5857892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Apôtre</a:t>
            </a:r>
            <a:r>
              <a:rPr kumimoji="0" lang="fr-FR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n°</a:t>
            </a: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4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715172" cy="499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4038621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3600" b="1" dirty="0" smtClean="0">
                <a:latin typeface="Comic Sans MS" pitchFamily="66" charset="0"/>
              </a:rPr>
              <a:t>pour trouver le nom de cet apôtre </a:t>
            </a:r>
          </a:p>
          <a:p>
            <a:pPr algn="ctr">
              <a:spcBef>
                <a:spcPts val="600"/>
              </a:spcBef>
            </a:pPr>
            <a:r>
              <a:rPr lang="fr-FR" sz="3600" b="1" i="1" dirty="0" smtClean="0">
                <a:latin typeface="Comic Sans MS" pitchFamily="66" charset="0"/>
              </a:rPr>
              <a:t>qui est aussi évangéliste</a:t>
            </a:r>
            <a:r>
              <a:rPr lang="fr-FR" sz="3600" b="1" dirty="0" smtClean="0">
                <a:latin typeface="Comic Sans MS" pitchFamily="66" charset="0"/>
              </a:rPr>
              <a:t>, il suffit de remettre les lettres à l’endroit</a:t>
            </a:r>
          </a:p>
          <a:p>
            <a:pPr algn="ctr">
              <a:spcBef>
                <a:spcPts val="600"/>
              </a:spcBef>
            </a:pPr>
            <a:r>
              <a:rPr lang="fr-FR" sz="3600" b="1" dirty="0" smtClean="0">
                <a:latin typeface="Comic Sans MS" pitchFamily="66" charset="0"/>
              </a:rPr>
              <a:t>N A E J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357166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Lui aussi était un disciple de Jean-Baptiste. Avec son frère, on le surnommait « Fils du Tonnerre »</a:t>
            </a:r>
          </a:p>
          <a:p>
            <a:pPr algn="ctr">
              <a:spcBef>
                <a:spcPts val="0"/>
              </a:spcBef>
            </a:pPr>
            <a:r>
              <a:rPr lang="fr-FR" sz="3200" dirty="0" smtClean="0">
                <a:solidFill>
                  <a:srgbClr val="FF0000"/>
                </a:solidFill>
                <a:latin typeface="Berlin Sans FB Demi" pitchFamily="34" charset="0"/>
              </a:rPr>
              <a:t>Retrouve dans ta bible, le verset où Jésus </a:t>
            </a:r>
          </a:p>
          <a:p>
            <a:pPr algn="ctr">
              <a:spcBef>
                <a:spcPts val="0"/>
              </a:spcBef>
            </a:pPr>
            <a:r>
              <a:rPr lang="fr-FR" sz="3200" dirty="0" smtClean="0">
                <a:solidFill>
                  <a:srgbClr val="FF0000"/>
                </a:solidFill>
                <a:latin typeface="Berlin Sans FB Demi" pitchFamily="34" charset="0"/>
              </a:rPr>
              <a:t>lui confie sa mère : J. 19, 27</a:t>
            </a:r>
            <a:endParaRPr lang="fr-FR" sz="32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3500438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4ème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 ma parole ;  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43042" y="5857892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Apôtre n°5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858048" cy="506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640375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Cet apôtre est aussi l’un des premiers ; il avait reconnu en Jésus le Messie</a:t>
            </a:r>
          </a:p>
          <a:p>
            <a:pPr algn="ctr">
              <a:spcBef>
                <a:spcPts val="0"/>
              </a:spcBef>
            </a:pP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latin typeface="Berlin Sans FB Demi" pitchFamily="34" charset="0"/>
              </a:rPr>
              <a:t>va voir dans ta bible la question </a:t>
            </a:r>
          </a:p>
          <a:p>
            <a:pPr algn="ctr">
              <a:spcBef>
                <a:spcPts val="0"/>
              </a:spcBef>
            </a:pPr>
            <a:r>
              <a:rPr lang="fr-FR" sz="3200" dirty="0" smtClean="0">
                <a:solidFill>
                  <a:srgbClr val="FF0000"/>
                </a:solidFill>
                <a:latin typeface="Berlin Sans FB Demi" pitchFamily="34" charset="0"/>
              </a:rPr>
              <a:t>qu’il pose à Jésus : J. 14, 8 </a:t>
            </a:r>
            <a:endParaRPr lang="fr-FR" sz="32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3253087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777011"/>
            <a:ext cx="91440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b="1" dirty="0" smtClean="0">
                <a:latin typeface="Comic Sans MS" pitchFamily="66" charset="0"/>
              </a:rPr>
              <a:t>Remplace les nombres par des lettres 1 par A, 2 par B…. et tu trouveras le nom de cet apôtre</a:t>
            </a:r>
          </a:p>
          <a:p>
            <a:pPr algn="ctr">
              <a:spcBef>
                <a:spcPct val="50000"/>
              </a:spcBef>
            </a:pPr>
            <a:r>
              <a:rPr lang="fr-FR" sz="3800" b="1" dirty="0" smtClean="0">
                <a:latin typeface="Comic Sans MS" pitchFamily="66" charset="0"/>
              </a:rPr>
              <a:t>16/8/9/12/9/16/16/5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5ème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 mon père 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47464"/>
            <a:ext cx="6215106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</a:pPr>
            <a:r>
              <a:rPr lang="fr-FR" sz="6000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ras Bold ITC" pitchFamily="34" charset="0"/>
              </a:rPr>
              <a:t>Grand jeu</a:t>
            </a:r>
          </a:p>
          <a:p>
            <a:pPr>
              <a:lnSpc>
                <a:spcPct val="125000"/>
              </a:lnSpc>
            </a:pPr>
            <a:r>
              <a:rPr lang="fr-FR" sz="4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ras Bold ITC" pitchFamily="34" charset="0"/>
              </a:rPr>
              <a:t>Tu connais </a:t>
            </a:r>
          </a:p>
          <a:p>
            <a:pPr>
              <a:lnSpc>
                <a:spcPct val="125000"/>
              </a:lnSpc>
            </a:pPr>
            <a:r>
              <a:rPr lang="fr-FR" sz="4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ras Bold ITC" pitchFamily="34" charset="0"/>
              </a:rPr>
              <a:t>les 12 apôtres</a:t>
            </a:r>
          </a:p>
          <a:p>
            <a:pPr>
              <a:lnSpc>
                <a:spcPct val="125000"/>
              </a:lnSpc>
            </a:pPr>
            <a:r>
              <a:rPr lang="fr-FR" sz="4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ras Bold ITC" pitchFamily="34" charset="0"/>
              </a:rPr>
              <a:t>de Jésus… </a:t>
            </a:r>
          </a:p>
          <a:p>
            <a:pPr>
              <a:lnSpc>
                <a:spcPct val="125000"/>
              </a:lnSpc>
            </a:pPr>
            <a:r>
              <a:rPr lang="fr-FR" sz="4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ras Bold ITC" pitchFamily="34" charset="0"/>
              </a:rPr>
              <a:t>Mais es-tu sûr </a:t>
            </a:r>
          </a:p>
          <a:p>
            <a:pPr>
              <a:lnSpc>
                <a:spcPct val="125000"/>
              </a:lnSpc>
            </a:pPr>
            <a:r>
              <a:rPr lang="fr-FR" sz="4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ras Bold ITC" pitchFamily="34" charset="0"/>
              </a:rPr>
              <a:t>de retrouver </a:t>
            </a:r>
          </a:p>
          <a:p>
            <a:pPr>
              <a:lnSpc>
                <a:spcPct val="125000"/>
              </a:lnSpc>
            </a:pPr>
            <a:r>
              <a:rPr lang="fr-FR" sz="4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ras Bold ITC" pitchFamily="34" charset="0"/>
              </a:rPr>
              <a:t>le nom de chacun ?</a:t>
            </a:r>
            <a:endParaRPr lang="fr-FR" sz="44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ras Bold ITC" pitchFamily="34" charset="0"/>
            </a:endParaRPr>
          </a:p>
        </p:txBody>
      </p:sp>
      <p:pic>
        <p:nvPicPr>
          <p:cNvPr id="46084" name="Picture 4" descr="Jésus choisit 12 apôtres — BIBLIOTHÈQUE EN LIGNE Watcht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78619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43042" y="5857892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800" kern="0" dirty="0" smtClean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Apôtre n°6</a:t>
            </a: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858048" cy="511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529406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800" dirty="0" smtClean="0">
                <a:solidFill>
                  <a:srgbClr val="FF0000"/>
                </a:solidFill>
                <a:latin typeface="Berlin Sans FB Demi" pitchFamily="34" charset="0"/>
              </a:rPr>
              <a:t>Cet apôtre s’appelait aussi LÉVI ; </a:t>
            </a:r>
          </a:p>
          <a:p>
            <a:pPr algn="ctr">
              <a:spcBef>
                <a:spcPts val="0"/>
              </a:spcBef>
            </a:pPr>
            <a:r>
              <a:rPr lang="fr-FR" sz="4800" dirty="0" smtClean="0">
                <a:solidFill>
                  <a:srgbClr val="FF0000"/>
                </a:solidFill>
                <a:latin typeface="Berlin Sans FB Demi" pitchFamily="34" charset="0"/>
              </a:rPr>
              <a:t>le peuple n’aimait pas son étier.</a:t>
            </a:r>
          </a:p>
          <a:p>
            <a:pPr algn="ctr">
              <a:spcBef>
                <a:spcPts val="0"/>
              </a:spcBef>
            </a:pP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               Dans ta bible : Mt. 9,9</a:t>
            </a:r>
            <a:endParaRPr lang="fr-FR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610145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0" y="3127150"/>
            <a:ext cx="9144000" cy="5016758"/>
            <a:chOff x="0" y="2857496"/>
            <a:chExt cx="9144000" cy="5016758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0" y="2857496"/>
              <a:ext cx="9144000" cy="5016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4000" b="1" dirty="0" smtClean="0">
                  <a:latin typeface="Comic Sans MS" pitchFamily="66" charset="0"/>
                </a:rPr>
                <a:t>Utilise le code couleur pour retrouver le nom de cet apôtre</a:t>
              </a:r>
            </a:p>
            <a:p>
              <a:pPr algn="ctr">
                <a:spcBef>
                  <a:spcPct val="50000"/>
                </a:spcBef>
              </a:pPr>
              <a:endParaRPr lang="fr-FR" sz="2800" b="1" dirty="0" smtClean="0">
                <a:latin typeface="Comic Sans MS" pitchFamily="66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r-FR" sz="4400" b="1" dirty="0" smtClean="0">
                  <a:latin typeface="Berlin Sans FB Demi" pitchFamily="34" charset="0"/>
                  <a:ea typeface="Hobo" pitchFamily="2" charset="0"/>
                  <a:cs typeface="Arial" pitchFamily="34" charset="0"/>
                </a:rPr>
                <a:t>A N O E T R U C H M I</a:t>
              </a:r>
            </a:p>
            <a:p>
              <a:pPr algn="ctr">
                <a:spcBef>
                  <a:spcPts val="0"/>
                </a:spcBef>
              </a:pPr>
              <a:endParaRPr lang="fr-FR" sz="4400" b="1" dirty="0" smtClean="0">
                <a:latin typeface="Berlin Sans FB Demi" pitchFamily="34" charset="0"/>
                <a:ea typeface="Hobo" pitchFamily="2" charset="0"/>
                <a:cs typeface="Arial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fr-FR" sz="4400" b="1" dirty="0" smtClean="0">
                <a:latin typeface="Berlin Sans FB Demi" pitchFamily="34" charset="0"/>
                <a:ea typeface="Hobo" pitchFamily="2" charset="0"/>
                <a:cs typeface="Arial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fr-FR" sz="4400" b="1" dirty="0">
                <a:latin typeface="Comic Sans MS" pitchFamily="66" charset="0"/>
              </a:endParaRPr>
            </a:p>
          </p:txBody>
        </p:sp>
        <p:sp>
          <p:nvSpPr>
            <p:cNvPr id="11" name="Oval 2"/>
            <p:cNvSpPr>
              <a:spLocks noChangeArrowheads="1"/>
            </p:cNvSpPr>
            <p:nvPr/>
          </p:nvSpPr>
          <p:spPr bwMode="auto">
            <a:xfrm>
              <a:off x="1785918" y="4327508"/>
              <a:ext cx="360363" cy="3603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5929322" y="4327508"/>
              <a:ext cx="360363" cy="360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6472234" y="4317983"/>
              <a:ext cx="360363" cy="360363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2357422" y="4327508"/>
              <a:ext cx="360363" cy="3603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2928926" y="4327508"/>
              <a:ext cx="360363" cy="3603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3428992" y="4327508"/>
              <a:ext cx="360363" cy="36036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3857620" y="4327508"/>
              <a:ext cx="360363" cy="36036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4357686" y="4327508"/>
              <a:ext cx="360363" cy="360363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857752" y="4327508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5429256" y="4327508"/>
              <a:ext cx="360363" cy="360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6929454" y="4327508"/>
              <a:ext cx="360363" cy="36036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Oval 4"/>
            <p:cNvSpPr>
              <a:spLocks noChangeArrowheads="1"/>
            </p:cNvSpPr>
            <p:nvPr/>
          </p:nvSpPr>
          <p:spPr bwMode="auto">
            <a:xfrm>
              <a:off x="2928926" y="5643578"/>
              <a:ext cx="360363" cy="360363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Oval 2"/>
            <p:cNvSpPr>
              <a:spLocks noChangeArrowheads="1"/>
            </p:cNvSpPr>
            <p:nvPr/>
          </p:nvSpPr>
          <p:spPr bwMode="auto">
            <a:xfrm>
              <a:off x="3500430" y="5643578"/>
              <a:ext cx="360363" cy="3603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4071934" y="5643578"/>
              <a:ext cx="360363" cy="36036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4643438" y="5643578"/>
              <a:ext cx="360363" cy="36036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Oval 3"/>
            <p:cNvSpPr>
              <a:spLocks noChangeArrowheads="1"/>
            </p:cNvSpPr>
            <p:nvPr/>
          </p:nvSpPr>
          <p:spPr bwMode="auto">
            <a:xfrm>
              <a:off x="5214942" y="5643578"/>
              <a:ext cx="360363" cy="360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Oval 4"/>
            <p:cNvSpPr>
              <a:spLocks noChangeArrowheads="1"/>
            </p:cNvSpPr>
            <p:nvPr/>
          </p:nvSpPr>
          <p:spPr bwMode="auto">
            <a:xfrm>
              <a:off x="5786446" y="5643578"/>
              <a:ext cx="360363" cy="36036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6357950" y="5643578"/>
              <a:ext cx="360363" cy="36036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6929454" y="5643578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6ème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 l’aimera 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43042" y="5857892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Apôtre n°</a:t>
            </a:r>
            <a:r>
              <a:rPr lang="fr-FR" sz="4800" kern="0" dirty="0" smtClean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7</a:t>
            </a: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786610" cy="506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-24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800" dirty="0" smtClean="0">
                <a:solidFill>
                  <a:srgbClr val="FF0000"/>
                </a:solidFill>
                <a:latin typeface="Berlin Sans FB Demi" pitchFamily="34" charset="0"/>
              </a:rPr>
              <a:t>               </a:t>
            </a:r>
            <a:r>
              <a:rPr lang="fr-FR" sz="4400" dirty="0" smtClean="0">
                <a:solidFill>
                  <a:srgbClr val="FF0000"/>
                </a:solidFill>
                <a:latin typeface="Berlin Sans FB Demi" pitchFamily="34" charset="0"/>
              </a:rPr>
              <a:t>Cet apôtre, </a:t>
            </a:r>
            <a:r>
              <a:rPr lang="fr-FR" sz="4000" i="1" dirty="0" smtClean="0">
                <a:solidFill>
                  <a:srgbClr val="FF0000"/>
                </a:solidFill>
                <a:latin typeface="Berlin Sans FB Demi" pitchFamily="34" charset="0"/>
              </a:rPr>
              <a:t>qui avait un frère jumeau</a:t>
            </a:r>
            <a:r>
              <a:rPr lang="fr-FR" sz="4400" dirty="0" smtClean="0">
                <a:solidFill>
                  <a:srgbClr val="FF0000"/>
                </a:solidFill>
                <a:latin typeface="Berlin Sans FB Demi" pitchFamily="34" charset="0"/>
              </a:rPr>
              <a:t>, a douté de la résurrection de Jésus</a:t>
            </a:r>
            <a:endParaRPr lang="fr-FR" sz="48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                    </a:t>
            </a:r>
            <a:r>
              <a:rPr lang="fr-FR" sz="3600" dirty="0" smtClean="0">
                <a:solidFill>
                  <a:srgbClr val="FF0000"/>
                </a:solidFill>
                <a:latin typeface="Berlin Sans FB Demi" pitchFamily="34" charset="0"/>
              </a:rPr>
              <a:t>Dans ta bible : J. 20,24-29</a:t>
            </a:r>
            <a:endParaRPr lang="fr-FR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214554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0" y="2789867"/>
            <a:ext cx="9144000" cy="39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latin typeface="Comic Sans MS" pitchFamily="66" charset="0"/>
              </a:rPr>
              <a:t>Utilise l’alphabet suivant pour découvrir le nom de cet apôtre</a:t>
            </a:r>
          </a:p>
          <a:p>
            <a:pPr algn="ctr">
              <a:spcBef>
                <a:spcPct val="50000"/>
              </a:spcBef>
            </a:pPr>
            <a:endParaRPr lang="fr-FR" sz="40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3200" b="1" dirty="0" smtClean="0">
              <a:latin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fr-FR" sz="900" b="1" dirty="0" smtClean="0">
              <a:latin typeface="Wingdings" pitchFamily="2" charset="2"/>
            </a:endParaRP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latin typeface="Wingdings" pitchFamily="2" charset="2"/>
              </a:rPr>
              <a:t>THOMAS</a:t>
            </a:r>
          </a:p>
        </p:txBody>
      </p:sp>
      <p:graphicFrame>
        <p:nvGraphicFramePr>
          <p:cNvPr id="41" name="Tableau 40"/>
          <p:cNvGraphicFramePr>
            <a:graphicFrameLocks noGrp="1"/>
          </p:cNvGraphicFramePr>
          <p:nvPr/>
        </p:nvGraphicFramePr>
        <p:xfrm>
          <a:off x="428596" y="4147189"/>
          <a:ext cx="82153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A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B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C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D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E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F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G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H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I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J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K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L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M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A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B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C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D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E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F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G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H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I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J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K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L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M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N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O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P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Q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R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S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T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U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V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W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Y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Z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N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O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P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Q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R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S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T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U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V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W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Y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Z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7ème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 nous viendrons 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43042" y="5857892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Apôtre n°</a:t>
            </a:r>
            <a:r>
              <a:rPr lang="fr-FR" sz="4800" kern="0" dirty="0" smtClean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8</a:t>
            </a: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715172" cy="495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500042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400" dirty="0" smtClean="0">
                <a:solidFill>
                  <a:srgbClr val="FF0000"/>
                </a:solidFill>
                <a:latin typeface="Berlin Sans FB Demi" pitchFamily="34" charset="0"/>
              </a:rPr>
              <a:t>Cet apôtre, </a:t>
            </a:r>
            <a:r>
              <a:rPr lang="fr-FR" sz="4000" i="1" dirty="0" smtClean="0">
                <a:solidFill>
                  <a:srgbClr val="FF0000"/>
                </a:solidFill>
                <a:latin typeface="Berlin Sans FB Demi" pitchFamily="34" charset="0"/>
              </a:rPr>
              <a:t>dont le père s’appelait Alphée</a:t>
            </a:r>
            <a:r>
              <a:rPr lang="fr-FR" sz="4400" dirty="0" smtClean="0">
                <a:solidFill>
                  <a:srgbClr val="FF0000"/>
                </a:solidFill>
                <a:latin typeface="Berlin Sans FB Demi" pitchFamily="34" charset="0"/>
              </a:rPr>
              <a:t>, n’est pas « le majeur »</a:t>
            </a:r>
          </a:p>
          <a:p>
            <a:pPr algn="ctr">
              <a:spcBef>
                <a:spcPts val="0"/>
              </a:spcBef>
            </a:pPr>
            <a:r>
              <a:rPr lang="fr-FR" sz="3200" dirty="0" smtClean="0">
                <a:solidFill>
                  <a:srgbClr val="FF0000"/>
                </a:solidFill>
                <a:latin typeface="Berlin Sans FB Demi" pitchFamily="34" charset="0"/>
              </a:rPr>
              <a:t>Dans ta bible : Mt 13, 55</a:t>
            </a:r>
            <a:endParaRPr lang="fr-FR" sz="28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571744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3357562"/>
            <a:ext cx="9144000" cy="3785652"/>
            <a:chOff x="0" y="3357562"/>
            <a:chExt cx="9144000" cy="3785652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0" y="3357562"/>
              <a:ext cx="9144000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4000" b="1" dirty="0" smtClean="0">
                  <a:latin typeface="Comic Sans MS" pitchFamily="66" charset="0"/>
                </a:rPr>
                <a:t>Les lettres sont à l’envers…. Tourne-les pour retrouver le nom de cet apôtre</a:t>
              </a:r>
            </a:p>
            <a:p>
              <a:pPr algn="ctr">
                <a:spcBef>
                  <a:spcPct val="50000"/>
                </a:spcBef>
              </a:pPr>
              <a:r>
                <a:rPr lang="fr-FR" sz="4000" b="1" dirty="0" smtClean="0">
                  <a:latin typeface="Comic Sans MS" pitchFamily="66" charset="0"/>
                </a:rPr>
                <a:t>RUENIM EL SEUQCAJ</a:t>
              </a:r>
            </a:p>
            <a:p>
              <a:pPr algn="ctr">
                <a:spcBef>
                  <a:spcPct val="50000"/>
                </a:spcBef>
              </a:pPr>
              <a:endParaRPr lang="fr-FR" sz="4000" b="1" dirty="0" smtClean="0">
                <a:latin typeface="Comic Sans MS" pitchFamily="66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0" y="5643578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4800" dirty="0">
                <a:latin typeface="Berlin Sans FB Dem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8ème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</a:t>
            </a:r>
            <a:r>
              <a:rPr lang="fr-FR" sz="5400" dirty="0" smtClean="0"/>
              <a:t> </a:t>
            </a:r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vers lui, 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43042" y="5857892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800" kern="0" dirty="0" smtClean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Apôtre n°9</a:t>
            </a: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929486" cy="515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470" y="142852"/>
            <a:ext cx="91440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solidFill>
                  <a:srgbClr val="C00000"/>
                </a:solidFill>
              </a:rPr>
              <a:t>La Première Lecture  de ce dimanche </a:t>
            </a:r>
            <a:r>
              <a:rPr lang="fr-FR" sz="2800" u="sng" dirty="0" smtClean="0">
                <a:solidFill>
                  <a:srgbClr val="C00000"/>
                </a:solidFill>
              </a:rPr>
              <a:t>17 mai 2020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fr-FR" sz="1800" dirty="0" smtClean="0">
                <a:solidFill>
                  <a:srgbClr val="C00000"/>
                </a:solidFill>
              </a:rPr>
              <a:t>(6</a:t>
            </a:r>
            <a:r>
              <a:rPr lang="fr-FR" sz="1800" baseline="30000" dirty="0" smtClean="0">
                <a:solidFill>
                  <a:srgbClr val="C00000"/>
                </a:solidFill>
              </a:rPr>
              <a:t>ème</a:t>
            </a:r>
            <a:r>
              <a:rPr lang="fr-FR" sz="1800" dirty="0" smtClean="0">
                <a:solidFill>
                  <a:srgbClr val="C00000"/>
                </a:solidFill>
              </a:rPr>
              <a:t> dimanche du temps pascal), </a:t>
            </a:r>
          </a:p>
          <a:p>
            <a:pPr algn="just"/>
            <a:r>
              <a:rPr lang="fr-FR" sz="2800" dirty="0" smtClean="0">
                <a:solidFill>
                  <a:srgbClr val="C00000"/>
                </a:solidFill>
              </a:rPr>
              <a:t>est tirée du Livre des Actes des Apôtres… </a:t>
            </a:r>
            <a:r>
              <a:rPr lang="fr-FR" sz="1800" dirty="0" smtClean="0">
                <a:solidFill>
                  <a:srgbClr val="C00000"/>
                </a:solidFill>
              </a:rPr>
              <a:t>(</a:t>
            </a:r>
            <a:r>
              <a:rPr lang="fr-FR" sz="1800" dirty="0" err="1" smtClean="0">
                <a:solidFill>
                  <a:srgbClr val="C00000"/>
                </a:solidFill>
              </a:rPr>
              <a:t>Ac</a:t>
            </a:r>
            <a:r>
              <a:rPr lang="fr-FR" sz="1800" dirty="0" smtClean="0">
                <a:solidFill>
                  <a:srgbClr val="C00000"/>
                </a:solidFill>
              </a:rPr>
              <a:t>. 8, 5-8.14-17) </a:t>
            </a:r>
            <a:endParaRPr lang="fr-FR" dirty="0" smtClean="0">
              <a:solidFill>
                <a:srgbClr val="C00000"/>
              </a:solidFill>
            </a:endParaRPr>
          </a:p>
          <a:p>
            <a:pPr algn="just"/>
            <a:r>
              <a:rPr lang="fr-FR" i="1" dirty="0" smtClean="0">
                <a:solidFill>
                  <a:srgbClr val="C00000"/>
                </a:solidFill>
              </a:rPr>
              <a:t>« Pierre et Jean leur imposèrent les mains, et ils reçurent l’Esprit Saint »</a:t>
            </a:r>
            <a:endParaRPr lang="fr-FR" sz="2800" i="1" dirty="0" smtClean="0">
              <a:solidFill>
                <a:srgbClr val="C00000"/>
              </a:solidFill>
            </a:endParaRPr>
          </a:p>
          <a:p>
            <a:endParaRPr lang="fr-FR" sz="1100" dirty="0" smtClean="0"/>
          </a:p>
          <a:p>
            <a:endParaRPr lang="fr-FR" sz="1800" dirty="0" smtClean="0"/>
          </a:p>
          <a:p>
            <a:r>
              <a:rPr lang="fr-FR" sz="2800" dirty="0" smtClean="0">
                <a:solidFill>
                  <a:srgbClr val="000099"/>
                </a:solidFill>
                <a:latin typeface="Berlin Sans FB Demi" pitchFamily="34" charset="0"/>
              </a:rPr>
              <a:t>C’est l’occasion de retrouver ces premiers disciples de Jésus que l’on nomme Apôtres…</a:t>
            </a:r>
          </a:p>
          <a:p>
            <a:r>
              <a:rPr lang="fr-FR" sz="2800" dirty="0" smtClean="0">
                <a:solidFill>
                  <a:srgbClr val="000099"/>
                </a:solidFill>
                <a:latin typeface="Berlin Sans FB Demi" pitchFamily="34" charset="0"/>
              </a:rPr>
              <a:t>Il faut découvrir le nom de chacun… facile !</a:t>
            </a:r>
          </a:p>
          <a:p>
            <a:endParaRPr lang="fr-FR" sz="2000" dirty="0" smtClean="0">
              <a:solidFill>
                <a:srgbClr val="C00000"/>
              </a:solidFill>
              <a:latin typeface="Berlin Sans FB Demi" pitchFamily="34" charset="0"/>
            </a:endParaRPr>
          </a:p>
          <a:p>
            <a:r>
              <a:rPr lang="fr-FR" sz="4800" dirty="0" smtClean="0">
                <a:solidFill>
                  <a:srgbClr val="C00000"/>
                </a:solidFill>
                <a:latin typeface="Berlin Sans FB Demi" pitchFamily="34" charset="0"/>
              </a:rPr>
              <a:t>* </a:t>
            </a:r>
            <a:r>
              <a:rPr lang="fr-FR" sz="2800" dirty="0" smtClean="0">
                <a:solidFill>
                  <a:srgbClr val="000099"/>
                </a:solidFill>
                <a:latin typeface="Berlin Sans FB Demi" pitchFamily="34" charset="0"/>
              </a:rPr>
              <a:t>Quand tu auras trouvé le nom de l’apôtre, </a:t>
            </a:r>
          </a:p>
          <a:p>
            <a:r>
              <a:rPr lang="fr-FR" sz="2800" dirty="0" smtClean="0">
                <a:solidFill>
                  <a:srgbClr val="000099"/>
                </a:solidFill>
                <a:latin typeface="Berlin Sans FB Demi" pitchFamily="34" charset="0"/>
              </a:rPr>
              <a:t>tu auras trouvé un morceau du </a:t>
            </a:r>
            <a:r>
              <a:rPr lang="fr-FR" sz="2800" dirty="0" smtClean="0">
                <a:solidFill>
                  <a:srgbClr val="C00000"/>
                </a:solidFill>
                <a:latin typeface="Berlin Sans FB Demi" pitchFamily="34" charset="0"/>
              </a:rPr>
              <a:t>message secret</a:t>
            </a:r>
          </a:p>
          <a:p>
            <a:endParaRPr lang="fr-FR" sz="2000" b="1" dirty="0" smtClean="0">
              <a:solidFill>
                <a:srgbClr val="C00000"/>
              </a:solidFill>
              <a:latin typeface="Berlin Sans FB Demi" pitchFamily="34" charset="0"/>
            </a:endParaRPr>
          </a:p>
          <a:p>
            <a:r>
              <a:rPr lang="fr-FR" sz="4800" b="1" dirty="0" smtClean="0">
                <a:solidFill>
                  <a:srgbClr val="C00000"/>
                </a:solidFill>
                <a:latin typeface="Berlin Sans FB Demi" pitchFamily="34" charset="0"/>
              </a:rPr>
              <a:t>*</a:t>
            </a:r>
            <a:r>
              <a:rPr lang="fr-FR" sz="4400" b="1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fr-FR" sz="2800" dirty="0" smtClean="0">
                <a:solidFill>
                  <a:srgbClr val="000099"/>
                </a:solidFill>
                <a:latin typeface="Berlin Sans FB Demi" pitchFamily="34" charset="0"/>
              </a:rPr>
              <a:t>Et avec ces morceaux… tu découvriras </a:t>
            </a:r>
          </a:p>
          <a:p>
            <a:r>
              <a:rPr lang="fr-FR" sz="2800" dirty="0" smtClean="0">
                <a:solidFill>
                  <a:srgbClr val="000099"/>
                </a:solidFill>
                <a:latin typeface="Berlin Sans FB Demi" pitchFamily="34" charset="0"/>
              </a:rPr>
              <a:t>               </a:t>
            </a:r>
            <a:r>
              <a:rPr lang="fr-FR" sz="2800" dirty="0" smtClean="0">
                <a:solidFill>
                  <a:srgbClr val="C00000"/>
                </a:solidFill>
                <a:latin typeface="Berlin Sans FB Demi" pitchFamily="34" charset="0"/>
              </a:rPr>
              <a:t>le message secret </a:t>
            </a:r>
            <a:r>
              <a:rPr lang="fr-FR" sz="2800" dirty="0" smtClean="0">
                <a:solidFill>
                  <a:srgbClr val="000099"/>
                </a:solidFill>
                <a:latin typeface="Berlin Sans FB Demi" pitchFamily="34" charset="0"/>
              </a:rPr>
              <a:t>qui est un verset </a:t>
            </a:r>
          </a:p>
          <a:p>
            <a:r>
              <a:rPr lang="fr-FR" sz="2800" dirty="0" smtClean="0">
                <a:solidFill>
                  <a:srgbClr val="000099"/>
                </a:solidFill>
                <a:latin typeface="Berlin Sans FB Demi" pitchFamily="34" charset="0"/>
              </a:rPr>
              <a:t>                                 de l’Évangile de ce dimanche.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928934"/>
            <a:ext cx="1357322" cy="325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14290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                  On dit de cet apôtre qu’il était particulièrement honnête !</a:t>
            </a:r>
          </a:p>
          <a:p>
            <a:pPr algn="ctr">
              <a:spcBef>
                <a:spcPts val="0"/>
              </a:spcBef>
            </a:pP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Il est aussi un ami de Philippe</a:t>
            </a:r>
          </a:p>
          <a:p>
            <a:pPr algn="ctr">
              <a:spcBef>
                <a:spcPts val="0"/>
              </a:spcBef>
            </a:pPr>
            <a:r>
              <a:rPr lang="fr-FR" sz="3200" dirty="0" smtClean="0">
                <a:solidFill>
                  <a:srgbClr val="FF0000"/>
                </a:solidFill>
                <a:latin typeface="Berlin Sans FB Demi" pitchFamily="34" charset="0"/>
              </a:rPr>
              <a:t>Dans ta bible : J. 1, 45</a:t>
            </a:r>
            <a:endParaRPr lang="fr-FR" sz="32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2324393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789867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b="1" dirty="0" smtClean="0">
                <a:latin typeface="Comic Sans MS" pitchFamily="66" charset="0"/>
              </a:rPr>
              <a:t>Utilise l’alphabet suivant pour découvrir les 2 noms de cet apôtre </a:t>
            </a:r>
          </a:p>
          <a:p>
            <a:pPr algn="ctr">
              <a:spcBef>
                <a:spcPct val="50000"/>
              </a:spcBef>
            </a:pPr>
            <a:endParaRPr lang="fr-FR" sz="40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3200" b="1" dirty="0" smtClean="0">
              <a:latin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fr-FR" sz="1400" b="1" dirty="0" smtClean="0">
              <a:latin typeface="Wingdings" pitchFamily="2" charset="2"/>
            </a:endParaRP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latin typeface="Wingdings" pitchFamily="2" charset="2"/>
              </a:rPr>
              <a:t>NATHANAEL  BARTHELEMY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500034" y="4075751"/>
          <a:ext cx="82153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A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B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C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D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E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F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G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H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I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J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K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L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M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A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B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C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D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E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F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G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H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I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J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K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L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M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N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O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P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Q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R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S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T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U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V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W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Y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Z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N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O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P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Q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R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S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T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U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V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W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Y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Z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9ème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 et, chez lui, 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43042" y="5857892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Apôtre n°10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072362" cy="523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-24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800" dirty="0" smtClean="0">
                <a:solidFill>
                  <a:srgbClr val="FF0000"/>
                </a:solidFill>
                <a:latin typeface="Berlin Sans FB Demi" pitchFamily="34" charset="0"/>
              </a:rPr>
              <a:t>              Cet apôtre était membre d’un groupe de résistants contre les romains </a:t>
            </a:r>
            <a:r>
              <a:rPr lang="fr-FR" sz="4400" dirty="0" smtClean="0">
                <a:solidFill>
                  <a:srgbClr val="FF0000"/>
                </a:solidFill>
                <a:latin typeface="Berlin Sans FB Demi" pitchFamily="34" charset="0"/>
              </a:rPr>
              <a:t>(les Zélotes)</a:t>
            </a:r>
          </a:p>
          <a:p>
            <a:pPr algn="ctr">
              <a:spcBef>
                <a:spcPts val="0"/>
              </a:spcBef>
            </a:pP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               Dans ta bible : Mt. 10,4</a:t>
            </a:r>
            <a:endParaRPr lang="fr-FR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643182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0" y="3341464"/>
            <a:ext cx="9144000" cy="5016758"/>
            <a:chOff x="0" y="3071810"/>
            <a:chExt cx="9144000" cy="5016758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0" y="3071810"/>
              <a:ext cx="9144000" cy="5016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4000" b="1" dirty="0" smtClean="0">
                  <a:latin typeface="Comic Sans MS" pitchFamily="66" charset="0"/>
                </a:rPr>
                <a:t>Utilise le code couleur pour retrouver le nom de cet apôtre</a:t>
              </a:r>
            </a:p>
            <a:p>
              <a:pPr algn="ctr">
                <a:spcBef>
                  <a:spcPct val="50000"/>
                </a:spcBef>
              </a:pPr>
              <a:endParaRPr lang="fr-FR" sz="2800" b="1" dirty="0" smtClean="0">
                <a:latin typeface="Comic Sans MS" pitchFamily="66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r-FR" sz="4400" b="1" dirty="0" smtClean="0">
                  <a:latin typeface="Berlin Sans FB Demi" pitchFamily="34" charset="0"/>
                  <a:ea typeface="Hobo" pitchFamily="2" charset="0"/>
                  <a:cs typeface="Arial" pitchFamily="34" charset="0"/>
                </a:rPr>
                <a:t>A N O E S R U C H M I</a:t>
              </a:r>
            </a:p>
            <a:p>
              <a:pPr algn="ctr">
                <a:spcBef>
                  <a:spcPts val="0"/>
                </a:spcBef>
              </a:pPr>
              <a:endParaRPr lang="fr-FR" sz="4400" b="1" dirty="0" smtClean="0">
                <a:latin typeface="Berlin Sans FB Demi" pitchFamily="34" charset="0"/>
                <a:ea typeface="Hobo" pitchFamily="2" charset="0"/>
                <a:cs typeface="Arial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fr-FR" sz="4400" b="1" dirty="0" smtClean="0">
                <a:latin typeface="Berlin Sans FB Demi" pitchFamily="34" charset="0"/>
                <a:ea typeface="Hobo" pitchFamily="2" charset="0"/>
                <a:cs typeface="Arial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fr-FR" sz="4400" b="1" dirty="0">
                <a:latin typeface="Comic Sans MS" pitchFamily="66" charset="0"/>
              </a:endParaRPr>
            </a:p>
          </p:txBody>
        </p:sp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1785918" y="4541822"/>
              <a:ext cx="360363" cy="3603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5929322" y="4541822"/>
              <a:ext cx="360363" cy="360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6472234" y="4532297"/>
              <a:ext cx="360363" cy="360363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2357422" y="4541822"/>
              <a:ext cx="360363" cy="3603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2928926" y="4541822"/>
              <a:ext cx="360363" cy="3603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3428992" y="4541822"/>
              <a:ext cx="360363" cy="36036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3857620" y="4541822"/>
              <a:ext cx="360363" cy="36036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4357686" y="4541822"/>
              <a:ext cx="360363" cy="360363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4857752" y="4541822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5429256" y="4541822"/>
              <a:ext cx="360363" cy="360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6929454" y="4541822"/>
              <a:ext cx="360363" cy="36036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000364" y="5715016"/>
              <a:ext cx="360363" cy="36036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Oval 4"/>
            <p:cNvSpPr>
              <a:spLocks noChangeArrowheads="1"/>
            </p:cNvSpPr>
            <p:nvPr/>
          </p:nvSpPr>
          <p:spPr bwMode="auto">
            <a:xfrm>
              <a:off x="3571868" y="5715016"/>
              <a:ext cx="360363" cy="36036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Oval 4"/>
            <p:cNvSpPr>
              <a:spLocks noChangeArrowheads="1"/>
            </p:cNvSpPr>
            <p:nvPr/>
          </p:nvSpPr>
          <p:spPr bwMode="auto">
            <a:xfrm>
              <a:off x="4143372" y="5715016"/>
              <a:ext cx="360363" cy="360363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4643438" y="5715016"/>
              <a:ext cx="360363" cy="3603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5214942" y="5715016"/>
              <a:ext cx="360363" cy="3603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10ème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 nous nous ferons 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43042" y="5857892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800" kern="0" dirty="0" smtClean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Apôtres n°11</a:t>
            </a: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643734" cy="495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800" dirty="0" smtClean="0">
                <a:solidFill>
                  <a:srgbClr val="FF0000"/>
                </a:solidFill>
                <a:latin typeface="Berlin Sans FB Demi" pitchFamily="34" charset="0"/>
              </a:rPr>
              <a:t>            </a:t>
            </a: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Cet apôtre</a:t>
            </a:r>
            <a:r>
              <a:rPr lang="fr-FR" sz="4000" i="1" dirty="0" smtClean="0">
                <a:solidFill>
                  <a:srgbClr val="FF0000"/>
                </a:solidFill>
                <a:latin typeface="Berlin Sans FB Demi" pitchFamily="34" charset="0"/>
              </a:rPr>
              <a:t>, dont la 2</a:t>
            </a:r>
            <a:r>
              <a:rPr lang="fr-FR" sz="4000" i="1" baseline="30000" dirty="0" smtClean="0">
                <a:solidFill>
                  <a:srgbClr val="FF0000"/>
                </a:solidFill>
                <a:latin typeface="Berlin Sans FB Demi" pitchFamily="34" charset="0"/>
              </a:rPr>
              <a:t>ème</a:t>
            </a:r>
            <a:r>
              <a:rPr lang="fr-FR" sz="4000" i="1" dirty="0" smtClean="0">
                <a:solidFill>
                  <a:srgbClr val="FF0000"/>
                </a:solidFill>
                <a:latin typeface="Berlin Sans FB Demi" pitchFamily="34" charset="0"/>
              </a:rPr>
              <a:t> partie du nom signifie « plein de cœur », </a:t>
            </a: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était certainement un cousin de Jésus.</a:t>
            </a:r>
            <a:endParaRPr lang="fr-FR" sz="44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3200" dirty="0" smtClean="0">
                <a:solidFill>
                  <a:srgbClr val="FF0000"/>
                </a:solidFill>
                <a:latin typeface="Berlin Sans FB Demi" pitchFamily="34" charset="0"/>
              </a:rPr>
              <a:t>Dans ta bible : Mc.3,18</a:t>
            </a:r>
            <a:endParaRPr lang="fr-FR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428868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2951450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latin typeface="Comic Sans MS" pitchFamily="66" charset="0"/>
              </a:rPr>
              <a:t>Utilise l’alphabet suivant pour découvrir le nom de cet apôtre</a:t>
            </a:r>
          </a:p>
          <a:p>
            <a:pPr algn="ctr">
              <a:spcBef>
                <a:spcPct val="50000"/>
              </a:spcBef>
            </a:pPr>
            <a:endParaRPr lang="fr-FR" sz="40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3200" b="1" dirty="0" smtClean="0">
              <a:latin typeface="Wingdings" pitchFamily="2" charset="2"/>
            </a:endParaRP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latin typeface="Wingdings" pitchFamily="2" charset="2"/>
              </a:rPr>
              <a:t>JUDE  THADDEE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28596" y="4147189"/>
          <a:ext cx="82153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9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A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B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C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D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E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F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G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H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I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J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K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L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M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A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B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C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D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E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F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G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H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I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J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K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L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M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N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O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P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Q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R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S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T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U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V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W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Y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Z</a:t>
                      </a:r>
                      <a:endParaRPr lang="fr-FR" sz="2400" dirty="0">
                        <a:solidFill>
                          <a:schemeClr val="tx1"/>
                        </a:solidFill>
                        <a:latin typeface="Berlin Sans FB Dem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N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O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P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Q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R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S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T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U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V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W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Y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Z</a:t>
                      </a:r>
                      <a:endParaRPr lang="fr-FR" sz="2400" dirty="0">
                        <a:solidFill>
                          <a:schemeClr val="tx1"/>
                        </a:solidFill>
                        <a:latin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11ème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 une 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43042" y="5857892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800" kern="0" dirty="0" smtClean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Apôtre n°12</a:t>
            </a: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715172" cy="499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500042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dirty="0" smtClean="0">
                <a:solidFill>
                  <a:srgbClr val="FF0000"/>
                </a:solidFill>
                <a:latin typeface="Berlin Sans FB Demi" pitchFamily="34" charset="0"/>
              </a:rPr>
              <a:t>Cet apôtre a un rôle bien particulier dans la Passion de Jésus. Il a été le trésorier du groupe des disciples. Il est mort tragiquement.</a:t>
            </a:r>
          </a:p>
          <a:p>
            <a:pPr algn="ctr">
              <a:spcBef>
                <a:spcPct val="50000"/>
              </a:spcBef>
            </a:pPr>
            <a:r>
              <a:rPr lang="fr-FR" sz="3200" dirty="0" smtClean="0">
                <a:solidFill>
                  <a:srgbClr val="FF0000"/>
                </a:solidFill>
                <a:latin typeface="Berlin Sans FB Demi" pitchFamily="34" charset="0"/>
              </a:rPr>
              <a:t>Dans ta bible : </a:t>
            </a:r>
            <a:r>
              <a:rPr lang="fr-FR" sz="3200" dirty="0" err="1" smtClean="0">
                <a:solidFill>
                  <a:srgbClr val="FF0000"/>
                </a:solidFill>
                <a:latin typeface="Berlin Sans FB Demi" pitchFamily="34" charset="0"/>
              </a:rPr>
              <a:t>Lc</a:t>
            </a:r>
            <a:r>
              <a:rPr lang="fr-FR" sz="3200" dirty="0" smtClean="0">
                <a:solidFill>
                  <a:srgbClr val="FF0000"/>
                </a:solidFill>
                <a:latin typeface="Berlin Sans FB Demi" pitchFamily="34" charset="0"/>
              </a:rPr>
              <a:t>.6,16</a:t>
            </a:r>
            <a:endParaRPr lang="fr-FR" sz="44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3181649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0" y="3777011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b="1" dirty="0" smtClean="0">
                <a:latin typeface="Comic Sans MS" pitchFamily="66" charset="0"/>
              </a:rPr>
              <a:t>Remplace les nombres par des lettres 1 par A, 2 par B…. et tu trouveras le nom de cet apôtre</a:t>
            </a: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latin typeface="Comic Sans MS" pitchFamily="66" charset="0"/>
              </a:rPr>
              <a:t>10/21/4/1/19  9/19/3/1/18/9/15/20/5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274034">
            <a:off x="0" y="428604"/>
            <a:ext cx="9144000" cy="2786058"/>
          </a:xfrm>
        </p:spPr>
        <p:txBody>
          <a:bodyPr/>
          <a:lstStyle/>
          <a:p>
            <a:r>
              <a:rPr lang="fr-FR" sz="9600" dirty="0" smtClean="0">
                <a:solidFill>
                  <a:srgbClr val="000099"/>
                </a:solidFill>
                <a:latin typeface="Berlin Sans FB Demi" pitchFamily="34" charset="0"/>
              </a:rPr>
              <a:t>C’est parti !</a:t>
            </a:r>
            <a:endParaRPr lang="fr-FR" sz="9600" dirty="0">
              <a:solidFill>
                <a:srgbClr val="000099"/>
              </a:solidFill>
              <a:latin typeface="Berlin Sans FB Demi" pitchFamily="34" charset="0"/>
            </a:endParaRPr>
          </a:p>
        </p:txBody>
      </p:sp>
      <p:pic>
        <p:nvPicPr>
          <p:cNvPr id="44034" name="Picture 2" descr="C'est Parti !!!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071810"/>
            <a:ext cx="48250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12ème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 demeure. 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571472" y="2071678"/>
            <a:ext cx="5357818" cy="3548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Berlin Sans FB Demi" pitchFamily="34" charset="0"/>
              </a:rPr>
              <a:t>Tu as</a:t>
            </a:r>
          </a:p>
          <a:p>
            <a:pPr algn="ctr"/>
            <a:r>
              <a:rPr lang="fr-F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Berlin Sans FB Demi" pitchFamily="34" charset="0"/>
              </a:rPr>
              <a:t> trouvé </a:t>
            </a:r>
            <a:endParaRPr lang="fr-FR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51" name="WordArt 11"/>
          <p:cNvSpPr>
            <a:spLocks noChangeArrowheads="1" noChangeShapeType="1" noTextEdit="1"/>
          </p:cNvSpPr>
          <p:nvPr/>
        </p:nvSpPr>
        <p:spPr bwMode="auto">
          <a:xfrm>
            <a:off x="6248400" y="838200"/>
            <a:ext cx="2057400" cy="538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01042" cy="6034110"/>
          </a:xfrm>
        </p:spPr>
        <p:txBody>
          <a:bodyPr/>
          <a:lstStyle/>
          <a:p>
            <a:r>
              <a:rPr lang="fr-FR" sz="6000" dirty="0" smtClean="0">
                <a:latin typeface="Berlin Sans FB Demi" pitchFamily="34" charset="0"/>
              </a:rPr>
              <a:t>Ta réponse :</a:t>
            </a:r>
            <a:br>
              <a:rPr lang="fr-FR" sz="6000" dirty="0" smtClean="0">
                <a:latin typeface="Berlin Sans FB Demi" pitchFamily="34" charset="0"/>
              </a:rPr>
            </a:br>
            <a:r>
              <a:rPr lang="fr-FR" sz="6000" dirty="0" smtClean="0">
                <a:latin typeface="Berlin Sans FB Demi" pitchFamily="34" charset="0"/>
              </a:rPr>
              <a:t/>
            </a:r>
            <a:br>
              <a:rPr lang="fr-FR" sz="6000" dirty="0" smtClean="0">
                <a:latin typeface="Berlin Sans FB Demi" pitchFamily="34" charset="0"/>
              </a:rPr>
            </a:br>
            <a:r>
              <a:rPr lang="fr-FR" sz="6000" dirty="0" smtClean="0">
                <a:latin typeface="Berlin Sans FB Demi" pitchFamily="34" charset="0"/>
              </a:rPr>
              <a:t>Complète le verset : « Si…</a:t>
            </a:r>
            <a:br>
              <a:rPr lang="fr-FR" sz="6000" dirty="0" smtClean="0">
                <a:latin typeface="Berlin Sans FB Demi" pitchFamily="34" charset="0"/>
              </a:rPr>
            </a:br>
            <a:r>
              <a:rPr lang="fr-FR" sz="6000" dirty="0" smtClean="0">
                <a:latin typeface="Berlin Sans FB Demi" pitchFamily="34" charset="0"/>
              </a:rPr>
              <a:t/>
            </a:r>
            <a:br>
              <a:rPr lang="fr-FR" sz="6000" dirty="0" smtClean="0">
                <a:latin typeface="Berlin Sans FB Demi" pitchFamily="34" charset="0"/>
              </a:rPr>
            </a:br>
            <a:r>
              <a:rPr lang="fr-FR" sz="6000" dirty="0" smtClean="0">
                <a:latin typeface="Berlin Sans FB Demi" pitchFamily="34" charset="0"/>
              </a:rPr>
              <a:t/>
            </a:r>
            <a:br>
              <a:rPr lang="fr-FR" sz="6000" dirty="0" smtClean="0">
                <a:latin typeface="Berlin Sans FB Demi" pitchFamily="34" charset="0"/>
              </a:rPr>
            </a:br>
            <a:r>
              <a:rPr lang="fr-FR" sz="3600" dirty="0" smtClean="0">
                <a:latin typeface="AdelonSerial" pitchFamily="2" charset="0"/>
              </a:rPr>
              <a:t>Indice : J. 14,23</a:t>
            </a:r>
            <a:endParaRPr lang="fr-FR" sz="6000" dirty="0">
              <a:latin typeface="AdelonSe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6279"/>
            <a:ext cx="59293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4000" dirty="0" smtClean="0">
                <a:solidFill>
                  <a:srgbClr val="C00000"/>
                </a:solidFill>
                <a:latin typeface="Berlin Sans FB" pitchFamily="34" charset="0"/>
              </a:rPr>
              <a:t>« Si quelqu’un m’aime, </a:t>
            </a:r>
          </a:p>
          <a:p>
            <a:pPr>
              <a:lnSpc>
                <a:spcPct val="120000"/>
              </a:lnSpc>
            </a:pPr>
            <a:r>
              <a:rPr lang="fr-FR" sz="4000" dirty="0" smtClean="0">
                <a:solidFill>
                  <a:srgbClr val="C00000"/>
                </a:solidFill>
                <a:latin typeface="Berlin Sans FB" pitchFamily="34" charset="0"/>
              </a:rPr>
              <a:t>il gardera </a:t>
            </a:r>
          </a:p>
          <a:p>
            <a:pPr>
              <a:lnSpc>
                <a:spcPct val="120000"/>
              </a:lnSpc>
            </a:pPr>
            <a:r>
              <a:rPr lang="fr-FR" sz="4000" dirty="0" smtClean="0">
                <a:solidFill>
                  <a:srgbClr val="C00000"/>
                </a:solidFill>
                <a:latin typeface="Berlin Sans FB" pitchFamily="34" charset="0"/>
              </a:rPr>
              <a:t>ma parole ; </a:t>
            </a:r>
          </a:p>
          <a:p>
            <a:pPr>
              <a:lnSpc>
                <a:spcPct val="120000"/>
              </a:lnSpc>
            </a:pPr>
            <a:r>
              <a:rPr lang="fr-FR" sz="4000" dirty="0" smtClean="0">
                <a:solidFill>
                  <a:srgbClr val="C00000"/>
                </a:solidFill>
                <a:latin typeface="Berlin Sans FB" pitchFamily="34" charset="0"/>
              </a:rPr>
              <a:t>mon Père l’aimera, </a:t>
            </a:r>
          </a:p>
          <a:p>
            <a:pPr>
              <a:lnSpc>
                <a:spcPct val="120000"/>
              </a:lnSpc>
            </a:pPr>
            <a:r>
              <a:rPr lang="fr-FR" sz="4000" dirty="0" smtClean="0">
                <a:solidFill>
                  <a:srgbClr val="C00000"/>
                </a:solidFill>
                <a:latin typeface="Berlin Sans FB" pitchFamily="34" charset="0"/>
              </a:rPr>
              <a:t>nous viendrons </a:t>
            </a:r>
          </a:p>
          <a:p>
            <a:pPr>
              <a:lnSpc>
                <a:spcPct val="120000"/>
              </a:lnSpc>
            </a:pPr>
            <a:r>
              <a:rPr lang="fr-FR" sz="4000" dirty="0" smtClean="0">
                <a:solidFill>
                  <a:srgbClr val="C00000"/>
                </a:solidFill>
                <a:latin typeface="Berlin Sans FB" pitchFamily="34" charset="0"/>
              </a:rPr>
              <a:t>vers lui,</a:t>
            </a:r>
          </a:p>
          <a:p>
            <a:pPr>
              <a:lnSpc>
                <a:spcPct val="120000"/>
              </a:lnSpc>
            </a:pPr>
            <a:r>
              <a:rPr lang="fr-FR" sz="4000" dirty="0" smtClean="0">
                <a:solidFill>
                  <a:srgbClr val="C00000"/>
                </a:solidFill>
                <a:latin typeface="Berlin Sans FB" pitchFamily="34" charset="0"/>
              </a:rPr>
              <a:t>et, chez lui,</a:t>
            </a:r>
          </a:p>
          <a:p>
            <a:pPr>
              <a:lnSpc>
                <a:spcPct val="120000"/>
              </a:lnSpc>
            </a:pPr>
            <a:r>
              <a:rPr lang="fr-FR" sz="4000" dirty="0" smtClean="0">
                <a:solidFill>
                  <a:srgbClr val="C00000"/>
                </a:solidFill>
                <a:latin typeface="Berlin Sans FB" pitchFamily="34" charset="0"/>
              </a:rPr>
              <a:t>nous nous ferons</a:t>
            </a:r>
          </a:p>
          <a:p>
            <a:pPr>
              <a:lnSpc>
                <a:spcPct val="120000"/>
              </a:lnSpc>
            </a:pPr>
            <a:r>
              <a:rPr lang="fr-FR" sz="4000" dirty="0" smtClean="0">
                <a:solidFill>
                  <a:srgbClr val="C00000"/>
                </a:solidFill>
                <a:latin typeface="Berlin Sans FB" pitchFamily="34" charset="0"/>
              </a:rPr>
              <a:t>une demeure. »</a:t>
            </a:r>
            <a:endParaRPr lang="fr-FR" sz="40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3490" name="Picture 2" descr="Il est vraiment Ressuscité !!! - Paroisse Sainte Jeanne d'Arc En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429124" y="285728"/>
            <a:ext cx="4071966" cy="57656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572000" y="5997379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Jeu réalisé à partir d’images du blog :</a:t>
            </a:r>
          </a:p>
          <a:p>
            <a:pPr algn="r"/>
            <a:r>
              <a:rPr lang="fr-FR" sz="1400" dirty="0" smtClean="0"/>
              <a:t>http://choisislavie.eklablog.com.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43042" y="6000768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Apôtre n°1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262830" cy="537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3236143"/>
            <a:ext cx="9144000" cy="35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3800" b="1" dirty="0" smtClean="0">
                <a:latin typeface="Comic Sans MS" pitchFamily="66" charset="0"/>
              </a:rPr>
              <a:t>Remplace les nombres par des lettres 1 par A, 2 par B…. et tu trouveras son ancien et son nouveau nom.</a:t>
            </a:r>
          </a:p>
          <a:p>
            <a:pPr algn="ctr">
              <a:spcBef>
                <a:spcPts val="1800"/>
              </a:spcBef>
            </a:pPr>
            <a:r>
              <a:rPr lang="fr-FR" sz="4800" b="1" dirty="0" smtClean="0">
                <a:latin typeface="Comic Sans MS" pitchFamily="66" charset="0"/>
              </a:rPr>
              <a:t>19/9/13/15/14 – 16/9/5/18/18/5</a:t>
            </a:r>
            <a:endParaRPr lang="fr-FR" sz="4400" b="1" dirty="0">
              <a:latin typeface="Comic Sans MS" pitchFamily="66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410672"/>
            <a:ext cx="9144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000" dirty="0" smtClean="0">
                <a:solidFill>
                  <a:srgbClr val="FF0000"/>
                </a:solidFill>
                <a:latin typeface="Berlin Sans FB Demi" pitchFamily="34" charset="0"/>
              </a:rPr>
              <a:t>Ce apôtre a tellement été transformé par sa rencontre avec Jésus qu’il en a même reçu un nouveau nom !</a:t>
            </a:r>
          </a:p>
          <a:p>
            <a:pPr algn="ctr">
              <a:spcBef>
                <a:spcPts val="0"/>
              </a:spcBef>
            </a:pPr>
            <a:r>
              <a:rPr lang="fr-FR" sz="2800" i="1" dirty="0" smtClean="0">
                <a:solidFill>
                  <a:srgbClr val="FF0000"/>
                </a:solidFill>
                <a:latin typeface="Berlin Sans FB Demi" pitchFamily="34" charset="0"/>
              </a:rPr>
              <a:t>Tu peux aller lire dans ta bible : Mt. 16, 18</a:t>
            </a:r>
            <a:endParaRPr lang="fr-FR" sz="4000" i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857496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429000"/>
            <a:ext cx="79296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Bravo ! </a:t>
            </a:r>
          </a:p>
          <a:p>
            <a:pPr algn="ctr"/>
            <a:r>
              <a:rPr lang="fr-FR" sz="4000" dirty="0" smtClean="0"/>
              <a:t>Tu as gagné le 1er indice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C00000"/>
                </a:solidFill>
                <a:latin typeface="Berlin Sans FB" pitchFamily="34" charset="0"/>
              </a:rPr>
              <a:t>«  Si quelqu’un… »</a:t>
            </a:r>
            <a:endParaRPr lang="fr-FR" sz="5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62466" name="Picture 2" descr="bravo ! – La Famille Posi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857520" cy="299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43042" y="5929330"/>
            <a:ext cx="5715040" cy="714357"/>
          </a:xfrm>
          <a:prstGeom prst="rect">
            <a:avLst/>
          </a:prstGeom>
          <a:solidFill>
            <a:srgbClr val="33CCCC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Apôtre</a:t>
            </a:r>
            <a:r>
              <a:rPr kumimoji="0" lang="fr-FR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n°2</a:t>
            </a: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017047" cy="519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288768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latin typeface="Comic Sans MS" pitchFamily="66" charset="0"/>
              </a:rPr>
              <a:t>Utilisez le code couleur pour retrouver le nom de cet apôtre</a:t>
            </a:r>
          </a:p>
          <a:p>
            <a:pPr algn="ctr">
              <a:spcBef>
                <a:spcPct val="50000"/>
              </a:spcBef>
            </a:pPr>
            <a:endParaRPr lang="fr-FR" sz="2800" b="1" dirty="0" smtClean="0">
              <a:latin typeface="Comic Sans MS" pitchFamily="66" charset="0"/>
            </a:endParaRPr>
          </a:p>
          <a:p>
            <a:pPr algn="ctr">
              <a:spcBef>
                <a:spcPts val="0"/>
              </a:spcBef>
            </a:pPr>
            <a:r>
              <a:rPr lang="fr-FR" sz="4400" b="1" dirty="0" smtClean="0">
                <a:latin typeface="Berlin Sans FB Demi" pitchFamily="34" charset="0"/>
                <a:ea typeface="Hobo" pitchFamily="2" charset="0"/>
                <a:cs typeface="Arial" pitchFamily="34" charset="0"/>
              </a:rPr>
              <a:t>A N O E T R G C D M</a:t>
            </a:r>
          </a:p>
          <a:p>
            <a:pPr algn="ctr">
              <a:spcBef>
                <a:spcPts val="0"/>
              </a:spcBef>
            </a:pPr>
            <a:endParaRPr lang="fr-FR" sz="4400" b="1" dirty="0" smtClean="0">
              <a:latin typeface="Berlin Sans FB Demi" pitchFamily="34" charset="0"/>
              <a:ea typeface="Hobo" pitchFamily="2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endParaRPr lang="fr-FR" sz="4400" b="1" dirty="0" smtClean="0">
              <a:latin typeface="Berlin Sans FB Demi" pitchFamily="34" charset="0"/>
              <a:ea typeface="Hobo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4400" b="1" dirty="0">
              <a:latin typeface="Comic Sans MS" pitchFamily="66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357166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400" dirty="0" smtClean="0">
                <a:solidFill>
                  <a:srgbClr val="FF0000"/>
                </a:solidFill>
                <a:latin typeface="Berlin Sans FB Demi" pitchFamily="34" charset="0"/>
              </a:rPr>
              <a:t>Il était déjà un des apôtres du cousin de Jésus… et c’est lui qui l’a vu le premier ! </a:t>
            </a:r>
            <a:r>
              <a:rPr lang="fr-FR" sz="3200" dirty="0" smtClean="0">
                <a:solidFill>
                  <a:srgbClr val="FF0000"/>
                </a:solidFill>
                <a:latin typeface="Berlin Sans FB Demi" pitchFamily="34" charset="0"/>
              </a:rPr>
              <a:t>Dans ta bible : J. 1, 40 </a:t>
            </a:r>
            <a:endParaRPr lang="fr-FR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1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428868"/>
            <a:ext cx="2214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8F8F8"/>
                </a:solidFill>
                <a:latin typeface="Segoe UI Black" pitchFamily="34" charset="0"/>
                <a:ea typeface="Segoe UI Black" pitchFamily="34" charset="0"/>
              </a:rPr>
              <a:t>INDICE  2</a:t>
            </a:r>
            <a:endParaRPr lang="fr-FR" dirty="0">
              <a:solidFill>
                <a:srgbClr val="F8F8F8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000232" y="4357694"/>
            <a:ext cx="360363" cy="360363"/>
          </a:xfrm>
          <a:prstGeom prst="ellipse">
            <a:avLst/>
          </a:prstGeom>
          <a:solidFill>
            <a:srgbClr val="FF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6143636" y="4357694"/>
            <a:ext cx="360363" cy="3603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6686548" y="4348169"/>
            <a:ext cx="360363" cy="360363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571736" y="4357694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143240" y="4357694"/>
            <a:ext cx="360363" cy="3603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643306" y="4357694"/>
            <a:ext cx="360363" cy="3603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4071934" y="4357694"/>
            <a:ext cx="360363" cy="360363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4572000" y="4357694"/>
            <a:ext cx="360363" cy="360363"/>
          </a:xfrm>
          <a:prstGeom prst="ellipse">
            <a:avLst/>
          </a:prstGeom>
          <a:solidFill>
            <a:srgbClr val="4F81B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5072066" y="4357694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5643570" y="4357694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3000364" y="5786454"/>
            <a:ext cx="360363" cy="360363"/>
          </a:xfrm>
          <a:prstGeom prst="ellipse">
            <a:avLst/>
          </a:prstGeom>
          <a:solidFill>
            <a:srgbClr val="FF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43306" y="5786454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4214810" y="5786454"/>
            <a:ext cx="360363" cy="3603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4786314" y="5786454"/>
            <a:ext cx="360363" cy="360363"/>
          </a:xfrm>
          <a:prstGeom prst="ellipse">
            <a:avLst/>
          </a:prstGeom>
          <a:solidFill>
            <a:srgbClr val="4F81B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5357818" y="5786454"/>
            <a:ext cx="360363" cy="3603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1017</Words>
  <Application>Microsoft Office PowerPoint</Application>
  <PresentationFormat>Affichage à l'écran (4:3)</PresentationFormat>
  <Paragraphs>403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5" baseType="lpstr">
      <vt:lpstr>AdelonSerial</vt:lpstr>
      <vt:lpstr>Arial</vt:lpstr>
      <vt:lpstr>Berlin Sans FB</vt:lpstr>
      <vt:lpstr>Berlin Sans FB Demi</vt:lpstr>
      <vt:lpstr>Comic Sans MS</vt:lpstr>
      <vt:lpstr>Eras Bold ITC</vt:lpstr>
      <vt:lpstr>Goudy Stout</vt:lpstr>
      <vt:lpstr>Hobo</vt:lpstr>
      <vt:lpstr>Segoe UI Black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C’est parti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 réponse :  Complète le verset : « Si…   Indice : J. 14,23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</dc:title>
  <dc:creator>FABRE</dc:creator>
  <cp:lastModifiedBy>Service Communication</cp:lastModifiedBy>
  <cp:revision>161</cp:revision>
  <dcterms:created xsi:type="dcterms:W3CDTF">2009-11-23T14:23:22Z</dcterms:created>
  <dcterms:modified xsi:type="dcterms:W3CDTF">2020-05-14T07:46:14Z</dcterms:modified>
</cp:coreProperties>
</file>